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0" r:id="rId3"/>
    <p:sldId id="263" r:id="rId4"/>
    <p:sldId id="273" r:id="rId5"/>
    <p:sldId id="274" r:id="rId6"/>
    <p:sldId id="275" r:id="rId7"/>
    <p:sldId id="276" r:id="rId8"/>
    <p:sldId id="279" r:id="rId9"/>
    <p:sldId id="277" r:id="rId10"/>
    <p:sldId id="262" r:id="rId11"/>
    <p:sldId id="267" r:id="rId12"/>
    <p:sldId id="278" r:id="rId13"/>
    <p:sldId id="271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Bold" panose="020B0604020202020204" charset="0"/>
      <p:regular r:id="rId19"/>
    </p:embeddedFont>
    <p:embeddedFont>
      <p:font typeface="Clear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B82"/>
    <a:srgbClr val="94DDDE"/>
    <a:srgbClr val="F7B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22" autoAdjust="0"/>
  </p:normalViewPr>
  <p:slideViewPr>
    <p:cSldViewPr>
      <p:cViewPr varScale="1">
        <p:scale>
          <a:sx n="55" d="100"/>
          <a:sy n="55" d="100"/>
        </p:scale>
        <p:origin x="46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2.svg"/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47" Type="http://schemas.openxmlformats.org/officeDocument/2006/relationships/image" Target="../media/image9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1200" y="3314700"/>
            <a:ext cx="7848600" cy="3848523"/>
            <a:chOff x="813871" y="2283399"/>
            <a:chExt cx="10464800" cy="5131363"/>
          </a:xfrm>
        </p:grpSpPr>
        <p:sp>
          <p:nvSpPr>
            <p:cNvPr id="3" name="TextBox 3"/>
            <p:cNvSpPr txBox="1"/>
            <p:nvPr/>
          </p:nvSpPr>
          <p:spPr>
            <a:xfrm>
              <a:off x="813871" y="2283399"/>
              <a:ext cx="10464800" cy="27549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b="1" dirty="0" smtClean="0">
                  <a:solidFill>
                    <a:srgbClr val="F7B4A7"/>
                  </a:solidFill>
                </a:rPr>
                <a:t>Online </a:t>
              </a:r>
              <a:r>
                <a:rPr lang="ru-RU" sz="8000" b="1" dirty="0" err="1" smtClean="0">
                  <a:solidFill>
                    <a:srgbClr val="F7B4A7"/>
                  </a:solidFill>
                </a:rPr>
                <a:t>Academic</a:t>
              </a:r>
              <a:r>
                <a:rPr lang="ru-RU" sz="8000" b="1" dirty="0" smtClean="0">
                  <a:solidFill>
                    <a:srgbClr val="F7B4A7"/>
                  </a:solidFill>
                </a:rPr>
                <a:t> </a:t>
              </a:r>
              <a:r>
                <a:rPr lang="ru-RU" sz="8000" b="1" dirty="0" err="1">
                  <a:solidFill>
                    <a:srgbClr val="F7B4A7"/>
                  </a:solidFill>
                </a:rPr>
                <a:t>Progress</a:t>
              </a:r>
              <a:r>
                <a:rPr lang="ru-RU" sz="8000" b="1" dirty="0">
                  <a:solidFill>
                    <a:srgbClr val="F7B4A7"/>
                  </a:solidFill>
                </a:rPr>
                <a:t> </a:t>
              </a:r>
              <a:r>
                <a:rPr lang="ru-RU" sz="8000" b="1" dirty="0" err="1" smtClean="0">
                  <a:solidFill>
                    <a:srgbClr val="F7B4A7"/>
                  </a:solidFill>
                </a:rPr>
                <a:t>Tracking</a:t>
              </a:r>
              <a:endParaRPr lang="ru-RU" sz="8000" b="1" dirty="0" smtClean="0">
                <a:solidFill>
                  <a:srgbClr val="F7B4A7"/>
                </a:solidFill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7071" y="5861688"/>
              <a:ext cx="9652000" cy="15530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ru-RU" sz="2800" dirty="0" smtClean="0">
                  <a:solidFill>
                    <a:srgbClr val="94DDDE"/>
                  </a:solidFill>
                  <a:latin typeface="Clear Sans"/>
                </a:rPr>
                <a:t>Онлайн-система отслеживания академического прогресса </a:t>
              </a:r>
              <a:endParaRPr lang="en-US" sz="2800" dirty="0">
                <a:solidFill>
                  <a:srgbClr val="94DDDE"/>
                </a:solidFill>
                <a:latin typeface="Clear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48600" y="2193877"/>
            <a:ext cx="9601200" cy="5170134"/>
            <a:chOff x="-101600" y="1568917"/>
            <a:chExt cx="12801600" cy="4889394"/>
          </a:xfrm>
        </p:grpSpPr>
        <p:sp>
          <p:nvSpPr>
            <p:cNvPr id="4" name="TextBox 4"/>
            <p:cNvSpPr txBox="1"/>
            <p:nvPr/>
          </p:nvSpPr>
          <p:spPr>
            <a:xfrm>
              <a:off x="-101600" y="1568917"/>
              <a:ext cx="12801600" cy="3250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ru-RU" sz="8000" dirty="0">
                  <a:solidFill>
                    <a:srgbClr val="2B4B82"/>
                  </a:solidFill>
                  <a:latin typeface="+mj-lt"/>
                </a:rPr>
                <a:t>К</a:t>
              </a:r>
              <a:r>
                <a:rPr lang="ru-RU" sz="8000" dirty="0" smtClean="0">
                  <a:solidFill>
                    <a:srgbClr val="2B4B82"/>
                  </a:solidFill>
                  <a:latin typeface="+mj-lt"/>
                </a:rPr>
                <a:t>акая бизнес-модель нам подходит?</a:t>
              </a:r>
            </a:p>
            <a:p>
              <a:pPr algn="ctr">
                <a:lnSpc>
                  <a:spcPts val="6719"/>
                </a:lnSpc>
              </a:pPr>
              <a:endParaRPr lang="ru-RU" sz="8000" dirty="0" smtClean="0">
                <a:solidFill>
                  <a:srgbClr val="2B4B82"/>
                </a:solidFill>
                <a:latin typeface="+mj-lt"/>
              </a:endParaRPr>
            </a:p>
            <a:p>
              <a:pPr algn="ctr">
                <a:lnSpc>
                  <a:spcPts val="6719"/>
                </a:lnSpc>
              </a:pPr>
              <a:endParaRPr lang="en-US" sz="8000" dirty="0">
                <a:solidFill>
                  <a:srgbClr val="2B4B82"/>
                </a:solidFill>
                <a:latin typeface="+mj-l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547" y="3743325"/>
              <a:ext cx="12216316" cy="467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ru-RU" sz="3200" dirty="0" smtClean="0">
                  <a:solidFill>
                    <a:srgbClr val="2B4B82"/>
                  </a:solidFill>
                  <a:latin typeface="Clear Sans" panose="020B0604020202020204" charset="0"/>
                  <a:cs typeface="Clear Sans" panose="020B0604020202020204" charset="0"/>
                </a:rPr>
                <a:t>КАК РАБОТАЕТ НАША МОДЕЛЬ ПОДПИСКИ?</a:t>
              </a:r>
              <a:endParaRPr lang="en-US" sz="3200" dirty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547" y="4822409"/>
              <a:ext cx="12216316" cy="1635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3200" dirty="0" smtClean="0">
                  <a:solidFill>
                    <a:schemeClr val="tx2">
                      <a:lumMod val="75000"/>
                    </a:schemeClr>
                  </a:solidFill>
                </a:rPr>
                <a:t>Мы подготовили несколько удобных опций, </a:t>
              </a:r>
              <a:r>
                <a:rPr lang="ru-RU" sz="3200" dirty="0">
                  <a:solidFill>
                    <a:schemeClr val="tx2">
                      <a:lumMod val="75000"/>
                    </a:schemeClr>
                  </a:solidFill>
                </a:rPr>
                <a:t>которые включают в себя пакеты, соответствующие различным потребностям студентов, которые мы выявили в ходе </a:t>
              </a:r>
              <a:r>
                <a:rPr lang="ru-RU" sz="3200" dirty="0" err="1" smtClean="0">
                  <a:solidFill>
                    <a:schemeClr val="tx2">
                      <a:lumMod val="75000"/>
                    </a:schemeClr>
                  </a:solidFill>
                </a:rPr>
                <a:t>кастдевов</a:t>
              </a:r>
              <a:endParaRPr lang="en-US" sz="3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16049" y="1866900"/>
            <a:ext cx="9588633" cy="6014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8000" b="1" dirty="0" smtClean="0">
                <a:solidFill>
                  <a:srgbClr val="94DDDE"/>
                </a:solidFill>
                <a:latin typeface="+mj-lt"/>
                <a:cs typeface="Clear Sans Bold" panose="020B0604020202020204" charset="0"/>
              </a:rPr>
              <a:t>Freemium</a:t>
            </a:r>
            <a:r>
              <a:rPr lang="en-US" sz="6000" dirty="0" smtClean="0">
                <a:solidFill>
                  <a:srgbClr val="94DDDE"/>
                </a:solidFill>
                <a:latin typeface="Clear Sans Bold" panose="020B0604020202020204" charset="0"/>
                <a:cs typeface="Clear Sans Bold" panose="020B0604020202020204" charset="0"/>
              </a:rPr>
              <a:t> </a:t>
            </a:r>
            <a:endParaRPr lang="ru-RU" sz="6000" dirty="0" smtClean="0">
              <a:solidFill>
                <a:srgbClr val="94DDDE"/>
              </a:solidFill>
              <a:latin typeface="Clear Sans Bold" panose="020B0604020202020204" charset="0"/>
              <a:cs typeface="Clear Sans Bold" panose="020B0604020202020204" charset="0"/>
            </a:endParaRPr>
          </a:p>
          <a:p>
            <a:pPr>
              <a:lnSpc>
                <a:spcPts val="6719"/>
              </a:lnSpc>
            </a:pPr>
            <a:r>
              <a:rPr lang="ru-RU" sz="3200" dirty="0" smtClean="0">
                <a:solidFill>
                  <a:srgbClr val="F7B4A7"/>
                </a:solidFill>
                <a:latin typeface="Clear Sans" panose="020B0604020202020204" charset="0"/>
                <a:cs typeface="Clear Sans" panose="020B0604020202020204" charset="0"/>
              </a:rPr>
              <a:t>Бесплатный </a:t>
            </a:r>
            <a:r>
              <a:rPr lang="ru-RU" sz="3200" dirty="0" smtClean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доступ ко всем категориям приложения, но ограничим количество </a:t>
            </a:r>
            <a:r>
              <a:rPr lang="ru-RU" sz="3200" dirty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к</a:t>
            </a:r>
            <a:r>
              <a:rPr lang="ru-RU" sz="3200" dirty="0" smtClean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онтента</a:t>
            </a:r>
            <a:r>
              <a:rPr lang="ru-RU" sz="4400" dirty="0" smtClean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</a:p>
          <a:p>
            <a:pPr>
              <a:lnSpc>
                <a:spcPts val="6719"/>
              </a:lnSpc>
            </a:pPr>
            <a:endParaRPr lang="ru-RU" sz="6000" dirty="0" smtClean="0">
              <a:solidFill>
                <a:srgbClr val="94DDDE"/>
              </a:solidFill>
              <a:latin typeface="Clear Sans Bold" panose="020B0604020202020204" charset="0"/>
              <a:cs typeface="Clear Sans Bold" panose="020B0604020202020204" charset="0"/>
            </a:endParaRPr>
          </a:p>
          <a:p>
            <a:pPr>
              <a:lnSpc>
                <a:spcPts val="6719"/>
              </a:lnSpc>
            </a:pPr>
            <a:r>
              <a:rPr lang="ru-RU" sz="8000" b="1" dirty="0" smtClean="0">
                <a:solidFill>
                  <a:srgbClr val="94DDDE"/>
                </a:solidFill>
                <a:latin typeface="+mj-lt"/>
                <a:cs typeface="Clear Sans Bold" panose="020B0604020202020204" charset="0"/>
              </a:rPr>
              <a:t>Подписка</a:t>
            </a:r>
          </a:p>
          <a:p>
            <a:pPr>
              <a:lnSpc>
                <a:spcPts val="6719"/>
              </a:lnSpc>
            </a:pPr>
            <a:r>
              <a:rPr lang="ru-RU" sz="3200" dirty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Р</a:t>
            </a:r>
            <a:r>
              <a:rPr lang="ru-RU" sz="3200" dirty="0" smtClean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егулярная абонентская плата за полный доступ </a:t>
            </a:r>
            <a:r>
              <a:rPr lang="ru-RU" sz="3200" dirty="0" smtClean="0">
                <a:solidFill>
                  <a:srgbClr val="F7B4A7"/>
                </a:solidFill>
                <a:latin typeface="Clear Sans" panose="020B0604020202020204" charset="0"/>
                <a:cs typeface="Clear Sans" panose="020B0604020202020204" charset="0"/>
              </a:rPr>
              <a:t>ко всем </a:t>
            </a:r>
            <a:r>
              <a:rPr lang="ru-RU" sz="3200" dirty="0" smtClean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разделам и функционалу приложения</a:t>
            </a:r>
          </a:p>
        </p:txBody>
      </p:sp>
      <p:sp>
        <p:nvSpPr>
          <p:cNvPr id="3" name="Freeform 3"/>
          <p:cNvSpPr/>
          <p:nvPr/>
        </p:nvSpPr>
        <p:spPr>
          <a:xfrm>
            <a:off x="4610774" y="1441513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9313" y="5316566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42874" y="306743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3"/>
          <p:cNvSpPr txBox="1"/>
          <p:nvPr/>
        </p:nvSpPr>
        <p:spPr>
          <a:xfrm>
            <a:off x="1028700" y="1028700"/>
            <a:ext cx="11772900" cy="896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Стратегия развития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2B4B8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9FE16C5E-711D-432E-8D57-78FBC8C7F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93076"/>
            <a:ext cx="11010900" cy="695325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7AEBBAD9-AF20-43BF-9656-036AE586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190500"/>
            <a:ext cx="8086725" cy="53721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29444F-1E36-438C-9683-A65A7E233A19}"/>
              </a:ext>
            </a:extLst>
          </p:cNvPr>
          <p:cNvSpPr txBox="1"/>
          <p:nvPr/>
        </p:nvSpPr>
        <p:spPr>
          <a:xfrm>
            <a:off x="971006" y="2839134"/>
            <a:ext cx="170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Clear Sans Bold" panose="020B0604020202020204" charset="0"/>
                <a:ea typeface="+mn-ea"/>
                <a:cs typeface="Clear Sans Bold" panose="020B0604020202020204" charset="0"/>
              </a:rPr>
              <a:t>Становление идеи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E66117-2FDB-482B-A88B-6D3BE54637EA}"/>
              </a:ext>
            </a:extLst>
          </p:cNvPr>
          <p:cNvSpPr txBox="1"/>
          <p:nvPr/>
        </p:nvSpPr>
        <p:spPr>
          <a:xfrm>
            <a:off x="4400550" y="2885301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Clear Sans Bold" panose="020B0604020202020204" charset="0"/>
                <a:ea typeface="+mn-ea"/>
                <a:cs typeface="Clear Sans Bold" panose="020B0604020202020204" charset="0"/>
              </a:rPr>
              <a:t>Проектирование проекта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450B0A-DD02-4922-8CE0-39524584CA2C}"/>
              </a:ext>
            </a:extLst>
          </p:cNvPr>
          <p:cNvSpPr txBox="1"/>
          <p:nvPr/>
        </p:nvSpPr>
        <p:spPr>
          <a:xfrm>
            <a:off x="2587485" y="84595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Clear Sans Bold" panose="020B0604020202020204" charset="0"/>
                <a:ea typeface="+mn-ea"/>
                <a:cs typeface="Clear Sans Bold" panose="020B0604020202020204" charset="0"/>
              </a:rPr>
              <a:t>Планирование проекта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937461-C7EE-468E-B217-084797A49552}"/>
              </a:ext>
            </a:extLst>
          </p:cNvPr>
          <p:cNvSpPr txBox="1"/>
          <p:nvPr/>
        </p:nvSpPr>
        <p:spPr>
          <a:xfrm>
            <a:off x="6019800" y="8522119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Clear Sans Bold" panose="020B0604020202020204" charset="0"/>
                <a:ea typeface="+mn-ea"/>
                <a:cs typeface="Clear Sans Bold" panose="020B0604020202020204" charset="0"/>
              </a:rPr>
              <a:t>Разработка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9D5D79-B27D-4F04-BCA0-91283F078F59}"/>
              </a:ext>
            </a:extLst>
          </p:cNvPr>
          <p:cNvSpPr txBox="1"/>
          <p:nvPr/>
        </p:nvSpPr>
        <p:spPr>
          <a:xfrm>
            <a:off x="7848600" y="2839133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Clear Sans Bold" panose="020B0604020202020204" charset="0"/>
                <a:ea typeface="+mn-ea"/>
                <a:cs typeface="Clear Sans Bold" panose="020B0604020202020204" charset="0"/>
              </a:rPr>
              <a:t>Тестирование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Clear Sans Bold" panose="020B0604020202020204" charset="0"/>
                <a:ea typeface="+mn-ea"/>
                <a:cs typeface="Clear Sans Bold" panose="020B0604020202020204" charset="0"/>
              </a:rPr>
              <a:t>и оптимизация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7F5CA5A-CC59-4052-8F3C-19D5C904E0F4}"/>
              </a:ext>
            </a:extLst>
          </p:cNvPr>
          <p:cNvSpPr txBox="1"/>
          <p:nvPr/>
        </p:nvSpPr>
        <p:spPr>
          <a:xfrm>
            <a:off x="10011948" y="845956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Clear Sans Bold" panose="020B0604020202020204" charset="0"/>
                <a:ea typeface="+mn-ea"/>
                <a:cs typeface="Clear Sans Bold" panose="020B0604020202020204" charset="0"/>
              </a:rPr>
              <a:t>Релиз</a:t>
            </a:r>
          </a:p>
        </p:txBody>
      </p:sp>
    </p:spTree>
    <p:extLst>
      <p:ext uri="{BB962C8B-B14F-4D97-AF65-F5344CB8AC3E}">
        <p14:creationId xmlns:p14="http://schemas.microsoft.com/office/powerpoint/2010/main" val="212045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2413021"/>
            <a:ext cx="11484433" cy="4154080"/>
            <a:chOff x="-806649" y="-936672"/>
            <a:chExt cx="15312576" cy="5538774"/>
          </a:xfrm>
        </p:grpSpPr>
        <p:sp>
          <p:nvSpPr>
            <p:cNvPr id="3" name="TextBox 3"/>
            <p:cNvSpPr txBox="1"/>
            <p:nvPr/>
          </p:nvSpPr>
          <p:spPr>
            <a:xfrm>
              <a:off x="-806649" y="-936672"/>
              <a:ext cx="15312576" cy="132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20"/>
                </a:lnSpc>
              </a:pPr>
              <a:r>
                <a:rPr lang="ru-RU" sz="8000" b="1" spc="-88" dirty="0" smtClean="0">
                  <a:solidFill>
                    <a:srgbClr val="2B4B82"/>
                  </a:solidFill>
                  <a:latin typeface="+mj-lt"/>
                </a:rPr>
                <a:t>Спасибо за внимание!</a:t>
              </a:r>
              <a:endParaRPr lang="en-US" sz="8000" b="1" spc="-88" dirty="0">
                <a:solidFill>
                  <a:srgbClr val="2B4B82"/>
                </a:solidFill>
                <a:latin typeface="+mj-l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78031" y="1319151"/>
              <a:ext cx="9750288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ru-RU" sz="3200" dirty="0" smtClean="0">
                  <a:solidFill>
                    <a:srgbClr val="2B4B82"/>
                  </a:solidFill>
                  <a:latin typeface="Clear Sans"/>
                </a:rPr>
                <a:t>Можете задать вопросы по проекту и приложению в нашем Т</a:t>
              </a:r>
              <a:r>
                <a:rPr lang="en-US" sz="3200" dirty="0" err="1" smtClean="0">
                  <a:solidFill>
                    <a:srgbClr val="2B4B82"/>
                  </a:solidFill>
                  <a:latin typeface="Clear Sans"/>
                </a:rPr>
                <a:t>elegram</a:t>
              </a:r>
              <a:r>
                <a:rPr lang="ru-RU" sz="3200" dirty="0" smtClean="0">
                  <a:solidFill>
                    <a:srgbClr val="2B4B82"/>
                  </a:solidFill>
                  <a:latin typeface="Clear Sans"/>
                </a:rPr>
                <a:t>:</a:t>
              </a:r>
            </a:p>
            <a:p>
              <a:pPr>
                <a:lnSpc>
                  <a:spcPts val="4759"/>
                </a:lnSpc>
              </a:pPr>
              <a:endParaRPr lang="ru-RU" sz="3200" dirty="0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4759"/>
                </a:lnSpc>
              </a:pPr>
              <a:r>
                <a:rPr lang="ru-RU" sz="3200" dirty="0" smtClean="0">
                  <a:solidFill>
                    <a:srgbClr val="2B4B82"/>
                  </a:solidFill>
                  <a:latin typeface="Clear Sans"/>
                </a:rPr>
                <a:t>           </a:t>
              </a:r>
              <a:r>
                <a:rPr lang="en-US" sz="3200" dirty="0" smtClean="0">
                  <a:solidFill>
                    <a:srgbClr val="2B4B82"/>
                  </a:solidFill>
                  <a:latin typeface="Clear Sans"/>
                </a:rPr>
                <a:t>@</a:t>
              </a:r>
              <a:r>
                <a:rPr lang="en-US" sz="3200" dirty="0" err="1" smtClean="0">
                  <a:solidFill>
                    <a:srgbClr val="2B4B82"/>
                  </a:solidFill>
                  <a:latin typeface="Clear Sans"/>
                </a:rPr>
                <a:t>academprog_sys</a:t>
              </a:r>
              <a:endParaRPr lang="en-US" sz="3200" dirty="0">
                <a:solidFill>
                  <a:srgbClr val="2B4B82"/>
                </a:solidFill>
                <a:latin typeface="Clear San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4"/>
          <p:cNvSpPr/>
          <p:nvPr/>
        </p:nvSpPr>
        <p:spPr>
          <a:xfrm>
            <a:off x="914400" y="4229100"/>
            <a:ext cx="686597" cy="554271"/>
          </a:xfrm>
          <a:custGeom>
            <a:avLst/>
            <a:gdLst/>
            <a:ahLst/>
            <a:cxnLst/>
            <a:rect l="l" t="t" r="r" b="b"/>
            <a:pathLst>
              <a:path w="686597" h="554271">
                <a:moveTo>
                  <a:pt x="0" y="0"/>
                </a:moveTo>
                <a:lnTo>
                  <a:pt x="686597" y="0"/>
                </a:lnTo>
                <a:lnTo>
                  <a:pt x="686597" y="554272"/>
                </a:lnTo>
                <a:lnTo>
                  <a:pt x="0" y="55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414537"/>
              </p:ext>
            </p:extLst>
          </p:nvPr>
        </p:nvGraphicFramePr>
        <p:xfrm>
          <a:off x="4822102" y="37513"/>
          <a:ext cx="12793837" cy="9800441"/>
        </p:xfrm>
        <a:graphic>
          <a:graphicData uri="http://schemas.openxmlformats.org/drawingml/2006/table">
            <a:tbl>
              <a:tblPr/>
              <a:tblGrid>
                <a:gridCol w="12793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2675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000" b="1" dirty="0">
                          <a:solidFill>
                            <a:srgbClr val="F7B4A7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Проблема и её решение</a:t>
                      </a:r>
                      <a:endParaRPr lang="en-US" sz="1050" b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7151">
                <a:tc>
                  <a:txBody>
                    <a:bodyPr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7B4A7"/>
                          </a:solidFill>
                          <a:latin typeface="Clear Sans" panose="020B0604020202020204" charset="0"/>
                          <a:cs typeface="Clear Sans" panose="020B0604020202020204" charset="0"/>
                        </a:rPr>
                        <a:t>Проблема</a:t>
                      </a:r>
                      <a:r>
                        <a:rPr lang="en-US" sz="3200" dirty="0">
                          <a:solidFill>
                            <a:srgbClr val="94DDDE"/>
                          </a:solidFill>
                          <a:latin typeface="Clear Sans" panose="020B0604020202020204" charset="0"/>
                          <a:cs typeface="Clear Sans" panose="020B0604020202020204" charset="0"/>
                        </a:rPr>
                        <a:t>: 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Clear Sans" panose="020B0604020202020204" charset="0"/>
                          <a:cs typeface="Clear Sans" panose="020B0604020202020204" charset="0"/>
                        </a:rPr>
                        <a:t>отсутствие у студентов удобного и доступного способа отслеживания своего академического прогресса, оценок и статистики успеваемости в университете.</a:t>
                      </a:r>
                      <a:endParaRPr lang="en-US" sz="1050" dirty="0">
                        <a:solidFill>
                          <a:srgbClr val="2B4B82"/>
                        </a:solidFill>
                        <a:latin typeface="Clear Sans" panose="020B0604020202020204" charset="0"/>
                        <a:cs typeface="Clear Sans" panose="020B0604020202020204" charset="0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615">
                <a:tc>
                  <a:txBody>
                    <a:bodyPr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200" dirty="0" err="1" smtClean="0">
                          <a:solidFill>
                            <a:srgbClr val="F7B4A7"/>
                          </a:solidFill>
                          <a:latin typeface="Clear Sans" panose="020B0604020202020204" charset="0"/>
                          <a:cs typeface="Clear Sans" panose="020B0604020202020204" charset="0"/>
                        </a:rPr>
                        <a:t>Решение</a:t>
                      </a:r>
                      <a:r>
                        <a:rPr lang="en-US" sz="3200" dirty="0">
                          <a:solidFill>
                            <a:srgbClr val="94DDDE"/>
                          </a:solidFill>
                          <a:latin typeface="Clear Sans" panose="020B0604020202020204" charset="0"/>
                          <a:cs typeface="Clear Sans" panose="020B0604020202020204" charset="0"/>
                        </a:rPr>
                        <a:t>: 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Clear Sans" panose="020B0604020202020204" charset="0"/>
                          <a:cs typeface="Clear Sans" panose="020B0604020202020204" charset="0"/>
                        </a:rPr>
                        <a:t>мобильное приложение "Online Academic Progress Tracker" позволит студентам </a:t>
                      </a:r>
                      <a:r>
                        <a:rPr lang="en-US" sz="3200" dirty="0" smtClean="0">
                          <a:solidFill>
                            <a:srgbClr val="2B4B82"/>
                          </a:solidFill>
                          <a:latin typeface="Clear Sans" panose="020B0604020202020204" charset="0"/>
                          <a:cs typeface="Clear Sans" panose="020B0604020202020204" charset="0"/>
                        </a:rPr>
                        <a:t>видеть 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Clear Sans" panose="020B0604020202020204" charset="0"/>
                          <a:cs typeface="Clear Sans" panose="020B0604020202020204" charset="0"/>
                        </a:rPr>
                        <a:t>свои оценки по каждому предмету, средний балл диплома, а также получать рекомендации по повышению своей успеваемости.</a:t>
                      </a:r>
                      <a:endParaRPr lang="en-US" sz="1050" dirty="0">
                        <a:solidFill>
                          <a:srgbClr val="2B4B82"/>
                        </a:solidFill>
                        <a:latin typeface="Clear Sans" panose="020B0604020202020204" charset="0"/>
                        <a:cs typeface="Clear Sans" panose="020B0604020202020204" charset="0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771073" y="1028700"/>
            <a:ext cx="4051030" cy="6241082"/>
          </a:xfrm>
          <a:custGeom>
            <a:avLst/>
            <a:gdLst/>
            <a:ahLst/>
            <a:cxnLst/>
            <a:rect l="l" t="t" r="r" b="b"/>
            <a:pathLst>
              <a:path w="4051030" h="6241082">
                <a:moveTo>
                  <a:pt x="0" y="0"/>
                </a:moveTo>
                <a:lnTo>
                  <a:pt x="4051029" y="0"/>
                </a:lnTo>
                <a:lnTo>
                  <a:pt x="4051029" y="6241082"/>
                </a:lnTo>
                <a:lnTo>
                  <a:pt x="0" y="6241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1169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4200" y="1951228"/>
            <a:ext cx="6338112" cy="6384545"/>
          </a:xfrm>
          <a:custGeom>
            <a:avLst/>
            <a:gdLst/>
            <a:ahLst/>
            <a:cxnLst/>
            <a:rect l="l" t="t" r="r" b="b"/>
            <a:pathLst>
              <a:path w="6338112" h="6384545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6800" y="720122"/>
            <a:ext cx="9906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ru-RU" sz="8000" b="1" dirty="0" smtClean="0">
                <a:solidFill>
                  <a:srgbClr val="F7B4A7"/>
                </a:solidFill>
                <a:latin typeface="+mj-lt"/>
              </a:rPr>
              <a:t>Целевая аудитория</a:t>
            </a:r>
            <a:endParaRPr lang="en-US" sz="8000" b="1" dirty="0">
              <a:solidFill>
                <a:srgbClr val="F7B4A7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628900"/>
            <a:ext cx="8648700" cy="582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 smtClean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Целевой </a:t>
            </a:r>
            <a:r>
              <a:rPr lang="ru-RU" sz="3200" dirty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аудиторией нашего решения являются студенты вузов различных специализаций и уровней образования. </a:t>
            </a:r>
            <a:endParaRPr lang="ru-RU" sz="3200" dirty="0" smtClean="0">
              <a:solidFill>
                <a:srgbClr val="94DDDE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>
              <a:lnSpc>
                <a:spcPct val="150000"/>
              </a:lnSpc>
            </a:pPr>
            <a:endParaRPr lang="ru-RU" sz="3200" dirty="0">
              <a:solidFill>
                <a:srgbClr val="94DDDE"/>
              </a:solidFill>
              <a:latin typeface="Clear Sans" panose="020B0604020202020204" charset="0"/>
              <a:cs typeface="Clear Sans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ru-RU" sz="3200" dirty="0" smtClean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Мы </a:t>
            </a:r>
            <a:r>
              <a:rPr lang="ru-RU" sz="3200" dirty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стремимся помочь как студентам-новичкам, так и опытным студентам, которым важно отслеживать и улучшать свою </a:t>
            </a:r>
            <a:r>
              <a:rPr lang="ru-RU" sz="3200" dirty="0" smtClean="0">
                <a:solidFill>
                  <a:srgbClr val="94DDDE"/>
                </a:solidFill>
                <a:latin typeface="Clear Sans" panose="020B0604020202020204" charset="0"/>
                <a:cs typeface="Clear Sans" panose="020B0604020202020204" charset="0"/>
              </a:rPr>
              <a:t>успеваемость!</a:t>
            </a:r>
            <a:endParaRPr lang="en-US" sz="3200" dirty="0">
              <a:solidFill>
                <a:srgbClr val="94DDDE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3990814" y="-800100"/>
            <a:ext cx="4743003" cy="4251455"/>
          </a:xfrm>
          <a:custGeom>
            <a:avLst/>
            <a:gdLst/>
            <a:ahLst/>
            <a:cxnLst/>
            <a:rect l="l" t="t" r="r" b="b"/>
            <a:pathLst>
              <a:path w="4743003" h="4251455">
                <a:moveTo>
                  <a:pt x="0" y="0"/>
                </a:moveTo>
                <a:lnTo>
                  <a:pt x="4743003" y="0"/>
                </a:lnTo>
                <a:lnTo>
                  <a:pt x="4743003" y="4251455"/>
                </a:lnTo>
                <a:lnTo>
                  <a:pt x="0" y="425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8" name="TextBox 8"/>
          <p:cNvSpPr txBox="1"/>
          <p:nvPr/>
        </p:nvSpPr>
        <p:spPr>
          <a:xfrm>
            <a:off x="533401" y="647700"/>
            <a:ext cx="13487400" cy="915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ru-RU" sz="8000" b="1" u="none" dirty="0" smtClean="0">
                <a:solidFill>
                  <a:srgbClr val="F7B4A7"/>
                </a:solidFill>
                <a:latin typeface="+mj-lt"/>
              </a:rPr>
              <a:t>Продукт</a:t>
            </a:r>
            <a:endParaRPr lang="en-US" sz="8000" b="1" u="none" dirty="0">
              <a:solidFill>
                <a:srgbClr val="F7B4A7"/>
              </a:solidFill>
              <a:latin typeface="+mj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99" y="2212310"/>
            <a:ext cx="3886537" cy="3433371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1403399" y="5763618"/>
            <a:ext cx="37341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Отслеживание академического прогресса</a:t>
            </a:r>
            <a:endParaRPr lang="ru-RU" sz="2800" b="1" dirty="0">
              <a:solidFill>
                <a:srgbClr val="2B4B82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6670" y="7399123"/>
            <a:ext cx="54255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В приложении у пользователей есть возможность следить за статистикой успеваемости и мониторить оценки по всем предметам</a:t>
            </a:r>
            <a:endParaRPr lang="ru-RU" sz="2800" dirty="0">
              <a:solidFill>
                <a:srgbClr val="2B4B82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663" y="2212310"/>
            <a:ext cx="3886537" cy="342220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277101" y="5763618"/>
            <a:ext cx="3886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Модуль рекомендаций</a:t>
            </a:r>
            <a:endParaRPr lang="ru-RU" sz="2800" b="1" dirty="0">
              <a:solidFill>
                <a:srgbClr val="2B4B82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32859" y="7399123"/>
            <a:ext cx="45495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Студенты будут получать информацию о том, как улучшить</a:t>
            </a:r>
            <a:r>
              <a:rPr lang="en-US" sz="2800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ru-RU" sz="2800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их успеваемость</a:t>
            </a:r>
            <a:endParaRPr lang="ru-RU" sz="2800" dirty="0">
              <a:solidFill>
                <a:srgbClr val="2B4B82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0200" y="2212310"/>
            <a:ext cx="3865516" cy="342220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2880428" y="5760653"/>
            <a:ext cx="3886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Доступность</a:t>
            </a:r>
            <a:endParaRPr lang="ru-RU" sz="2800" b="1" dirty="0">
              <a:solidFill>
                <a:srgbClr val="2B4B82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80428" y="7216770"/>
            <a:ext cx="4569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Возможность отслеживать прогресс в любом месте на платформе </a:t>
            </a:r>
            <a:r>
              <a:rPr lang="en-US" sz="2800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Android </a:t>
            </a:r>
            <a:r>
              <a:rPr lang="ru-RU" sz="2800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и </a:t>
            </a:r>
            <a:r>
              <a:rPr lang="en-US" sz="2800" dirty="0" smtClean="0">
                <a:solidFill>
                  <a:srgbClr val="2B4B82"/>
                </a:solidFill>
                <a:latin typeface="Clear Sans" panose="020B0604020202020204" charset="0"/>
                <a:cs typeface="Clear Sans" panose="020B0604020202020204" charset="0"/>
              </a:rPr>
              <a:t>IOS</a:t>
            </a:r>
            <a:endParaRPr lang="ru-RU" sz="2800" dirty="0">
              <a:solidFill>
                <a:srgbClr val="2B4B82"/>
              </a:solidFill>
              <a:latin typeface="Clear Sans" panose="020B0604020202020204" charset="0"/>
              <a:cs typeface="Clear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6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95400" y="952500"/>
            <a:ext cx="12801600" cy="896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Рыночные перспективы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7B4A7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3A812-7350-4B23-87E9-926713520255}"/>
              </a:ext>
            </a:extLst>
          </p:cNvPr>
          <p:cNvSpPr txBox="1"/>
          <p:nvPr/>
        </p:nvSpPr>
        <p:spPr>
          <a:xfrm>
            <a:off x="1143000" y="2381915"/>
            <a:ext cx="861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Цифровая трансформация в образовании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Увеличение конкуренции в образовании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Возрастающий интерес к самостоятельному обучению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Использование аналитики для улучшения образовательного процесса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Переход к гибким формам обучения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664">
            <a:off x="9067800" y="1104900"/>
            <a:ext cx="10058400" cy="57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1028700" y="1028700"/>
            <a:ext cx="11468100" cy="896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ru-RU" sz="8000" b="1" dirty="0">
                <a:solidFill>
                  <a:srgbClr val="F7B4A7"/>
                </a:solidFill>
                <a:latin typeface="+mj-lt"/>
              </a:rPr>
              <a:t>Стадия реализации</a:t>
            </a:r>
            <a:endParaRPr lang="en-US" sz="8000" b="1" dirty="0">
              <a:solidFill>
                <a:srgbClr val="F7B4A7"/>
              </a:solidFill>
              <a:latin typeface="+mj-lt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FC8C7B-598A-4EFE-8857-4968D9D44F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17" y="6743700"/>
            <a:ext cx="19812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A2EF48-2331-42FC-8BA6-ED40A951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686" y="6710375"/>
            <a:ext cx="1981200" cy="19812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C0DA6E7-7CA7-403C-A4BE-17E56BD3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6896100"/>
            <a:ext cx="3973286" cy="19812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FC76B96-E760-4658-A5B1-17BDE859501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640910"/>
            <a:ext cx="2133600" cy="2120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D641682-B4E8-45A8-B776-5112BD070E95}"/>
              </a:ext>
            </a:extLst>
          </p:cNvPr>
          <p:cNvSpPr txBox="1"/>
          <p:nvPr/>
        </p:nvSpPr>
        <p:spPr>
          <a:xfrm>
            <a:off x="1021773" y="2679088"/>
            <a:ext cx="15392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2B4B82"/>
                </a:solidFill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Разработка мобильного приложения на основе современных фреймворков и языков программирования, таких как </a:t>
            </a:r>
            <a:r>
              <a:rPr lang="ru-RU" sz="3200" dirty="0" err="1">
                <a:solidFill>
                  <a:srgbClr val="2B4B82"/>
                </a:solidFill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React</a:t>
            </a:r>
            <a:r>
              <a:rPr lang="ru-RU" sz="3200" dirty="0">
                <a:solidFill>
                  <a:srgbClr val="2B4B82"/>
                </a:solidFill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ru-RU" sz="3200" dirty="0" err="1">
                <a:solidFill>
                  <a:srgbClr val="2B4B82"/>
                </a:solidFill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Native</a:t>
            </a:r>
            <a:r>
              <a:rPr lang="ru-RU" sz="3200" dirty="0">
                <a:solidFill>
                  <a:srgbClr val="2B4B82"/>
                </a:solidFill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, для обеспечения кросс-платформенной совместимости и удобства использования.</a:t>
            </a:r>
            <a:endParaRPr lang="ru-RU" sz="3200" dirty="0">
              <a:solidFill>
                <a:srgbClr val="2B4B82"/>
              </a:solidFill>
              <a:latin typeface="Clear Sans" panose="020B0604020202020204" charset="0"/>
              <a:ea typeface="Calibri" panose="020F0502020204030204" pitchFamily="34" charset="0"/>
              <a:cs typeface="Clear Sans" panose="020B0604020202020204" charset="0"/>
            </a:endParaRPr>
          </a:p>
          <a:p>
            <a:endParaRPr lang="ru-RU" sz="2800" dirty="0">
              <a:solidFill>
                <a:srgbClr val="2B4B82"/>
              </a:solidFill>
              <a:effectLst/>
              <a:latin typeface="Clear Sans Bold" panose="020B0604020202020204" charset="0"/>
              <a:ea typeface="Calibri" panose="020F0502020204030204" pitchFamily="34" charset="0"/>
              <a:cs typeface="Clear Sans Bold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EAAAA-304E-490E-9CC4-7AA796EC8587}"/>
              </a:ext>
            </a:extLst>
          </p:cNvPr>
          <p:cNvSpPr txBox="1"/>
          <p:nvPr/>
        </p:nvSpPr>
        <p:spPr>
          <a:xfrm>
            <a:off x="1046117" y="4749122"/>
            <a:ext cx="14896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2B4B82"/>
                </a:solidFill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На данный момент мы утвердили план проекта и готовы приступать к его проектированию.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34607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27214"/>
            <a:ext cx="10668000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6800" y="495300"/>
            <a:ext cx="82296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100" b="1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Конкурентные </a:t>
            </a:r>
            <a:endParaRPr kumimoji="0" lang="en-US" sz="8100" b="1" i="0" u="none" strike="noStrike" kern="1200" cap="none" spc="0" normalizeH="0" baseline="0" noProof="0" dirty="0" smtClean="0">
              <a:ln>
                <a:noFill/>
              </a:ln>
              <a:solidFill>
                <a:srgbClr val="F7B4A7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преимущества </a:t>
            </a:r>
            <a:endParaRPr kumimoji="0" lang="ru-RU" sz="8100" b="1" i="0" u="none" strike="noStrike" kern="1200" cap="none" spc="0" normalizeH="0" baseline="0" noProof="0" dirty="0">
              <a:ln>
                <a:noFill/>
              </a:ln>
              <a:solidFill>
                <a:srgbClr val="F7B4A7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26289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7B4A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7B4A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34143" y="3456376"/>
            <a:ext cx="9144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497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Кроссплатформенность</a:t>
            </a:r>
            <a:endParaRPr kumimoji="0" lang="ru-RU" sz="3500" b="0" i="0" u="none" strike="noStrike" kern="1200" cap="none" spc="0" normalizeH="0" baseline="0" noProof="0" dirty="0">
              <a:ln>
                <a:noFill/>
              </a:ln>
              <a:solidFill>
                <a:srgbClr val="29497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3500" b="1" i="0" u="none" strike="noStrike" kern="1200" cap="none" spc="0" normalizeH="0" baseline="0" noProof="0" dirty="0">
                <a:ln>
                  <a:noFill/>
                </a:ln>
                <a:solidFill>
                  <a:srgbClr val="29497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Многоязычная </a:t>
            </a:r>
            <a:r>
              <a:rPr kumimoji="0" lang="ru-RU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497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поддержка</a:t>
            </a:r>
            <a:r>
              <a:rPr kumimoji="0" lang="ru-RU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497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ru-RU" sz="3500" b="0" i="0" u="none" strike="noStrike" kern="1200" cap="none" spc="0" normalizeH="0" baseline="0" noProof="0" dirty="0">
              <a:ln>
                <a:noFill/>
              </a:ln>
              <a:solidFill>
                <a:srgbClr val="29497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3500" b="1" i="0" u="none" strike="noStrike" kern="1200" cap="none" spc="0" normalizeH="0" baseline="0" noProof="0" dirty="0">
                <a:ln>
                  <a:noFill/>
                </a:ln>
                <a:solidFill>
                  <a:srgbClr val="29497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Индивидуальные рекомендации и отчеты о прогрессе</a:t>
            </a:r>
            <a:endParaRPr kumimoji="0" lang="ru-RU" sz="3500" b="0" i="0" u="none" strike="noStrike" kern="1200" cap="none" spc="0" normalizeH="0" baseline="0" noProof="0" dirty="0">
              <a:ln>
                <a:noFill/>
              </a:ln>
              <a:solidFill>
                <a:srgbClr val="29497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29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5"/>
          <p:cNvSpPr/>
          <p:nvPr/>
        </p:nvSpPr>
        <p:spPr>
          <a:xfrm>
            <a:off x="11506200" y="2952065"/>
            <a:ext cx="5960851" cy="3689844"/>
          </a:xfrm>
          <a:custGeom>
            <a:avLst/>
            <a:gdLst/>
            <a:ahLst/>
            <a:cxnLst/>
            <a:rect l="l" t="t" r="r" b="b"/>
            <a:pathLst>
              <a:path w="6973570" h="4316730">
                <a:moveTo>
                  <a:pt x="6228080" y="0"/>
                </a:moveTo>
                <a:lnTo>
                  <a:pt x="0" y="0"/>
                </a:lnTo>
                <a:lnTo>
                  <a:pt x="0" y="4316730"/>
                </a:lnTo>
                <a:lnTo>
                  <a:pt x="6973570" y="4316730"/>
                </a:lnTo>
                <a:lnTo>
                  <a:pt x="6973570" y="745490"/>
                </a:lnTo>
                <a:close/>
              </a:path>
            </a:pathLst>
          </a:custGeom>
          <a:blipFill>
            <a:blip r:embed="rId2"/>
            <a:stretch>
              <a:fillRect t="-3512" b="-3512"/>
            </a:stretch>
          </a:blipFill>
        </p:spPr>
      </p:sp>
    </p:spTree>
    <p:extLst>
      <p:ext uri="{BB962C8B-B14F-4D97-AF65-F5344CB8AC3E}">
        <p14:creationId xmlns:p14="http://schemas.microsoft.com/office/powerpoint/2010/main" val="410708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0" y="0"/>
            <a:ext cx="9906000" cy="10287000"/>
          </a:xfrm>
          <a:prstGeom prst="rect">
            <a:avLst/>
          </a:prstGeom>
          <a:solidFill>
            <a:srgbClr val="2B4B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15435-590F-42EE-9941-BFFD827A27FB}"/>
              </a:ext>
            </a:extLst>
          </p:cNvPr>
          <p:cNvSpPr txBox="1"/>
          <p:nvPr/>
        </p:nvSpPr>
        <p:spPr>
          <a:xfrm>
            <a:off x="685800" y="603794"/>
            <a:ext cx="944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+mj-lt"/>
                <a:cs typeface="Clear Sans Bold" panose="020B0604020202020204" charset="0"/>
              </a:rPr>
              <a:t>Анализ рисков</a:t>
            </a:r>
          </a:p>
        </p:txBody>
      </p:sp>
      <p:grpSp>
        <p:nvGrpSpPr>
          <p:cNvPr id="18" name="Группа 17"/>
          <p:cNvGrpSpPr/>
          <p:nvPr/>
        </p:nvGrpSpPr>
        <p:grpSpPr>
          <a:xfrm>
            <a:off x="381000" y="2781300"/>
            <a:ext cx="8931208" cy="6913089"/>
            <a:chOff x="1369616" y="2466109"/>
            <a:chExt cx="8931208" cy="6913089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2494795" y="2466110"/>
              <a:ext cx="3695700" cy="3276600"/>
            </a:xfrm>
            <a:prstGeom prst="rect">
              <a:avLst/>
            </a:prstGeom>
            <a:solidFill>
              <a:srgbClr val="94DDD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404738" y="2466109"/>
              <a:ext cx="3695700" cy="3286992"/>
            </a:xfrm>
            <a:prstGeom prst="rect">
              <a:avLst/>
            </a:prstGeom>
            <a:solidFill>
              <a:srgbClr val="94DDD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2494795" y="6085281"/>
              <a:ext cx="3695700" cy="3276600"/>
            </a:xfrm>
            <a:prstGeom prst="rect">
              <a:avLst/>
            </a:prstGeom>
            <a:solidFill>
              <a:srgbClr val="94D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411665" y="6102598"/>
              <a:ext cx="3695700" cy="3276600"/>
            </a:xfrm>
            <a:prstGeom prst="rect">
              <a:avLst/>
            </a:prstGeom>
            <a:solidFill>
              <a:srgbClr val="94DDD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1369616" y="6102598"/>
              <a:ext cx="904009" cy="3276600"/>
              <a:chOff x="1369616" y="6102598"/>
              <a:chExt cx="904009" cy="3276600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1369616" y="6102598"/>
                <a:ext cx="904009" cy="3276600"/>
              </a:xfrm>
              <a:prstGeom prst="rect">
                <a:avLst/>
              </a:prstGeom>
              <a:solidFill>
                <a:srgbClr val="F7B4A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 rot="16200000">
                <a:off x="436400" y="7510065"/>
                <a:ext cx="2770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>
                    <a:solidFill>
                      <a:srgbClr val="2B4B82"/>
                    </a:solidFill>
                    <a:latin typeface="Clear Sans" panose="020B0604020202020204" charset="0"/>
                    <a:cs typeface="Clear Sans" panose="020B0604020202020204" charset="0"/>
                  </a:rPr>
                  <a:t>Внешние факторы</a:t>
                </a:r>
                <a:endParaRPr lang="ru-RU" sz="2400" dirty="0">
                  <a:solidFill>
                    <a:srgbClr val="2B4B82"/>
                  </a:solidFill>
                  <a:latin typeface="Clear Sans" panose="020B0604020202020204" charset="0"/>
                  <a:cs typeface="Clear Sans" panose="020B0604020202020204" charset="0"/>
                </a:endParaRPr>
              </a:p>
            </p:txBody>
          </p:sp>
        </p:grpSp>
        <p:grpSp>
          <p:nvGrpSpPr>
            <p:cNvPr id="4" name="Группа 3"/>
            <p:cNvGrpSpPr/>
            <p:nvPr/>
          </p:nvGrpSpPr>
          <p:grpSpPr>
            <a:xfrm>
              <a:off x="1376543" y="2476501"/>
              <a:ext cx="904009" cy="3276600"/>
              <a:chOff x="1376543" y="2476501"/>
              <a:chExt cx="904009" cy="3276600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1376543" y="2476501"/>
                <a:ext cx="904009" cy="3276600"/>
              </a:xfrm>
              <a:prstGeom prst="rect">
                <a:avLst/>
              </a:prstGeom>
              <a:solidFill>
                <a:srgbClr val="F7B4A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236826" y="3927084"/>
                <a:ext cx="3169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>
                    <a:solidFill>
                      <a:srgbClr val="2B4B82"/>
                    </a:solidFill>
                    <a:latin typeface="Clear Sans" panose="020B0604020202020204" charset="0"/>
                    <a:cs typeface="Clear Sans" panose="020B0604020202020204" charset="0"/>
                  </a:rPr>
                  <a:t>Внутренние факторы</a:t>
                </a:r>
                <a:endParaRPr lang="ru-RU" sz="2400" dirty="0">
                  <a:solidFill>
                    <a:srgbClr val="2B4B82"/>
                  </a:solidFill>
                  <a:latin typeface="Clear Sans" panose="020B0604020202020204" charset="0"/>
                  <a:cs typeface="Clear Sans" panose="020B0604020202020204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494795" y="2548159"/>
              <a:ext cx="36818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 smtClean="0">
                  <a:solidFill>
                    <a:srgbClr val="2B4B82"/>
                  </a:solidFill>
                </a:rPr>
                <a:t>Сильные стороны</a:t>
              </a:r>
              <a:endParaRPr lang="ru-RU" sz="3200" dirty="0">
                <a:solidFill>
                  <a:srgbClr val="2B4B8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4795" y="6173540"/>
              <a:ext cx="36956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>
                  <a:solidFill>
                    <a:srgbClr val="2B4B82"/>
                  </a:solidFill>
                </a:rPr>
                <a:t>В</a:t>
              </a:r>
              <a:r>
                <a:rPr lang="ru-RU" sz="3200" dirty="0" smtClean="0">
                  <a:solidFill>
                    <a:srgbClr val="2B4B82"/>
                  </a:solidFill>
                </a:rPr>
                <a:t>озможности</a:t>
              </a:r>
              <a:endParaRPr lang="ru-RU" sz="3200" dirty="0">
                <a:solidFill>
                  <a:srgbClr val="2B4B82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11662" y="6173540"/>
              <a:ext cx="3688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 smtClean="0">
                  <a:solidFill>
                    <a:srgbClr val="2B4B82"/>
                  </a:solidFill>
                </a:rPr>
                <a:t>Сильные стороны</a:t>
              </a:r>
              <a:endParaRPr lang="ru-RU" sz="3200" dirty="0">
                <a:solidFill>
                  <a:srgbClr val="2B4B8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04738" y="2573123"/>
              <a:ext cx="3695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 smtClean="0">
                  <a:solidFill>
                    <a:srgbClr val="2B4B82"/>
                  </a:solidFill>
                </a:rPr>
                <a:t>Слабые стороны</a:t>
              </a:r>
              <a:endParaRPr lang="ru-RU" sz="3200" dirty="0">
                <a:solidFill>
                  <a:srgbClr val="2B4B8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94795" y="3101761"/>
              <a:ext cx="368184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Уникальность продукта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Партнёрства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Техническая экспертиза и глубокое понимание сильных и слабых сторон учёбы</a:t>
              </a:r>
              <a:endParaRPr lang="ru-RU" sz="2400" dirty="0">
                <a:solidFill>
                  <a:srgbClr val="2B4B82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18981" y="3144408"/>
              <a:ext cx="368184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Низкая осведомленность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Недостаток ресурсов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Технические проблемы</a:t>
              </a:r>
              <a:endParaRPr lang="ru-RU" sz="2400" dirty="0">
                <a:solidFill>
                  <a:srgbClr val="2B4B8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08650" y="6727142"/>
              <a:ext cx="368184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Расширение на другие университеты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Технологический прогресс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Партнёрства и коллаборации</a:t>
              </a:r>
              <a:endParaRPr lang="ru-RU" sz="2400" dirty="0">
                <a:solidFill>
                  <a:srgbClr val="2B4B82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8980" y="6727142"/>
              <a:ext cx="368184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Конкуренция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Негативная обратная связь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ru-RU" sz="2400" dirty="0" smtClean="0">
                  <a:solidFill>
                    <a:srgbClr val="2B4B82"/>
                  </a:solidFill>
                </a:rPr>
                <a:t>Юридические и регуляторные риски</a:t>
              </a:r>
              <a:endParaRPr lang="ru-RU" sz="2400" dirty="0">
                <a:solidFill>
                  <a:srgbClr val="2B4B82"/>
                </a:solidFill>
              </a:endParaRP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6655C6-C466-4AA4-B96B-897BB143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531027"/>
            <a:ext cx="63436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7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6800" y="495300"/>
            <a:ext cx="72681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Рынок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1724025"/>
            <a:ext cx="173736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Приложение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разработано для образовательного сегмента российского рынка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мобильных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приложений будет протестировано в СПбГЭТУ "ЛЭТИ" с последующим расширением на города, такие как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Москва и Новосибирск.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Clear Sans" panose="020B0604020202020204" charset="0"/>
                <a:cs typeface="Clear Sans" panose="020B0604020202020204" charset="0"/>
              </a:rPr>
              <a:t>Анализ рынка показывает увеличение интереса к образовательным приложениям в России, с ростом загрузок на 34% за последние годы.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4DDDE"/>
              </a:solidFill>
              <a:effectLst/>
              <a:uLnTx/>
              <a:uFillTx/>
              <a:latin typeface="Clear Sans" panose="020B0604020202020204" charset="0"/>
              <a:cs typeface="Clear Sans" panose="020B0604020202020204" charset="0"/>
            </a:endParaRPr>
          </a:p>
        </p:txBody>
      </p:sp>
      <p:pic>
        <p:nvPicPr>
          <p:cNvPr id="1028" name="Picture 4" descr="https://i.pinimg.com/564x/d3/28/42/d328427a532dfaf890776c99c6af7f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2" y="5693678"/>
            <a:ext cx="536257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pinimg.com/564x/12/1d/12/121d122a74e4311e65aa0a565d4f27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31778"/>
            <a:ext cx="536257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pinimg.com/564x/74/7f/77/747f77d655901afe32b9e3377e36b78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4" y="5693678"/>
            <a:ext cx="5362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227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362</Words>
  <Application>Microsoft Office PowerPoint</Application>
  <PresentationFormat>Произвольный</PresentationFormat>
  <Paragraphs>71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Wingdings</vt:lpstr>
      <vt:lpstr>Calibri</vt:lpstr>
      <vt:lpstr>Clear Sans Bold</vt:lpstr>
      <vt:lpstr>Times New Roman</vt:lpstr>
      <vt:lpstr>Clear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Проблема и её решение</dc:title>
  <dc:creator>Софья</dc:creator>
  <cp:lastModifiedBy>Софья</cp:lastModifiedBy>
  <cp:revision>18</cp:revision>
  <dcterms:created xsi:type="dcterms:W3CDTF">2006-08-16T00:00:00Z</dcterms:created>
  <dcterms:modified xsi:type="dcterms:W3CDTF">2024-02-21T14:37:10Z</dcterms:modified>
  <dc:identifier>DAF2Z91CACM</dc:identifier>
</cp:coreProperties>
</file>